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831" r:id="rId5"/>
    <p:sldId id="901" r:id="rId6"/>
    <p:sldId id="900" r:id="rId7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901"/>
            <p14:sldId id="90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olle, Roseline" initials="PR" lastIdx="1" clrIdx="0">
    <p:extLst>
      <p:ext uri="{19B8F6BF-5375-455C-9EA6-DF929625EA0E}">
        <p15:presenceInfo xmlns:p15="http://schemas.microsoft.com/office/powerpoint/2012/main" userId="Polle, Roselin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3DF5A2"/>
    <a:srgbClr val="0AFF7D"/>
    <a:srgbClr val="DEDEDE"/>
    <a:srgbClr val="F26A0E"/>
    <a:srgbClr val="F1A00F"/>
    <a:srgbClr val="404040"/>
    <a:srgbClr val="1C1C1C"/>
    <a:srgbClr val="66FFCC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04" autoAdjust="0"/>
    <p:restoredTop sz="69221" autoAdjust="0"/>
  </p:normalViewPr>
  <p:slideViewPr>
    <p:cSldViewPr snapToGrid="0">
      <p:cViewPr varScale="1">
        <p:scale>
          <a:sx n="104" d="100"/>
          <a:sy n="104" d="100"/>
        </p:scale>
        <p:origin x="147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3346" y="58"/>
      </p:cViewPr>
      <p:guideLst/>
    </p:cSldViewPr>
  </p:notesViewPr>
  <p:gridSpacing cx="719999" cy="71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seline Polle" userId="ee5b816c-17cb-4395-97f1-1a54745a947c" providerId="ADAL" clId="{B6D44ACD-D53D-488D-BC8B-0505C289FFEB}"/>
    <pc:docChg chg="modSld">
      <pc:chgData name="Roseline Polle" userId="ee5b816c-17cb-4395-97f1-1a54745a947c" providerId="ADAL" clId="{B6D44ACD-D53D-488D-BC8B-0505C289FFEB}" dt="2022-10-18T14:10:22.211" v="11" actId="20577"/>
      <pc:docMkLst>
        <pc:docMk/>
      </pc:docMkLst>
      <pc:sldChg chg="modSp mod">
        <pc:chgData name="Roseline Polle" userId="ee5b816c-17cb-4395-97f1-1a54745a947c" providerId="ADAL" clId="{B6D44ACD-D53D-488D-BC8B-0505C289FFEB}" dt="2022-10-18T14:10:22.211" v="11" actId="20577"/>
        <pc:sldMkLst>
          <pc:docMk/>
          <pc:sldMk cId="3663074038" sldId="900"/>
        </pc:sldMkLst>
        <pc:spChg chg="mod">
          <ac:chgData name="Roseline Polle" userId="ee5b816c-17cb-4395-97f1-1a54745a947c" providerId="ADAL" clId="{B6D44ACD-D53D-488D-BC8B-0505C289FFEB}" dt="2022-10-18T14:10:22.211" v="11" actId="20577"/>
          <ac:spMkLst>
            <pc:docMk/>
            <pc:sldMk cId="3663074038" sldId="900"/>
            <ac:spMk id="3" creationId="{F9034AFE-1435-444F-8E48-5CF962895A3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2919CF-3A44-4BF7-B436-38F7397E2C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D1BEF-4216-4082-85F0-42F735418B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FB16B-1176-4D1F-90C6-1E91B66FEBF2}" type="datetimeFigureOut">
              <a:rPr lang="en-GB" smtClean="0"/>
              <a:t>18/10/2022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0CC4A-281D-4C85-A3F9-159C1A699C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1B44B-F9E5-4713-9A95-D06107E4363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445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BEF12-32EA-4ED1-A11A-9643211E34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2383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18/10/2022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Assessing and Mitigating Bias and Discrimination in AI</a:t>
            </a:r>
            <a:endParaRPr lang="en-GB" b="1" dirty="0">
              <a:effectLst/>
            </a:endParaRPr>
          </a:p>
          <a:p>
            <a:r>
              <a:rPr lang="en-GB" b="1" dirty="0">
                <a:effectLst/>
              </a:rPr>
              <a:t>Part I</a:t>
            </a:r>
            <a:r>
              <a:rPr lang="en-GB" dirty="0"/>
              <a:t>: Ethical, Legal, and Governance aspects of AI Bias and Discrimination</a:t>
            </a:r>
          </a:p>
          <a:p>
            <a:r>
              <a:rPr lang="en-GB" b="1" dirty="0">
                <a:effectLst/>
              </a:rPr>
              <a:t>Part II</a:t>
            </a:r>
            <a:r>
              <a:rPr lang="en-GB" dirty="0"/>
              <a:t>: Technical dimensions of Bias and Discrimination in Supervised Machine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36421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60555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03106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en-GB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Click to add sub-header text</a:t>
            </a:r>
          </a:p>
          <a:p>
            <a:pPr lvl="0"/>
            <a:endParaRPr lang="en-GB" dirty="0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oseline.polle.19@ucl.ac.u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9B602-9151-4C84-B9D1-63EEF06C5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Milestone 3 </a:t>
            </a:r>
            <a:br>
              <a:rPr lang="en-GB" sz="3200" dirty="0"/>
            </a:br>
            <a:r>
              <a:rPr lang="en-GB" sz="1800" dirty="0"/>
              <a:t>Sources, Forms, and Quantification of Bias and Discrimination in Supervised Learning</a:t>
            </a:r>
            <a:br>
              <a:rPr lang="en-GB" sz="3200" dirty="0"/>
            </a:br>
            <a:endParaRPr lang="en-GB" sz="320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A1EA464-7868-468D-A782-5423D6F5C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8" r="23978"/>
          <a:stretch/>
        </p:blipFill>
        <p:spPr>
          <a:xfrm>
            <a:off x="5353050" y="0"/>
            <a:ext cx="3792538" cy="4841875"/>
          </a:xfrm>
          <a:solidFill>
            <a:srgbClr val="0AFF7D"/>
          </a:solidFill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F710615-86BB-4D3E-AE19-B6277662E9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3943883"/>
            <a:ext cx="5328920" cy="709398"/>
          </a:xfrm>
        </p:spPr>
        <p:txBody>
          <a:bodyPr/>
          <a:lstStyle/>
          <a:p>
            <a:r>
              <a:rPr lang="en-GB" sz="2000" dirty="0"/>
              <a:t>Roseline Polle</a:t>
            </a:r>
          </a:p>
          <a:p>
            <a:r>
              <a:rPr lang="en-GB" sz="1600" dirty="0"/>
              <a:t>Postgraduate, UCL</a:t>
            </a:r>
          </a:p>
          <a:p>
            <a:r>
              <a:rPr lang="en-GB" sz="16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roseline.polle.19@ucl.ac.uk 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59EF29-C4F2-5541-A226-09541235F4A2}"/>
              </a:ext>
            </a:extLst>
          </p:cNvPr>
          <p:cNvSpPr txBox="1"/>
          <p:nvPr/>
        </p:nvSpPr>
        <p:spPr>
          <a:xfrm>
            <a:off x="1361440" y="110744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ADEB36-F63C-CB4F-BACB-B354898FAAFE}"/>
              </a:ext>
            </a:extLst>
          </p:cNvPr>
          <p:cNvSpPr txBox="1"/>
          <p:nvPr/>
        </p:nvSpPr>
        <p:spPr>
          <a:xfrm>
            <a:off x="2326640" y="2336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7D27E-C26A-8A48-8D4F-492EACCD6F4D}"/>
              </a:ext>
            </a:extLst>
          </p:cNvPr>
          <p:cNvSpPr txBox="1"/>
          <p:nvPr/>
        </p:nvSpPr>
        <p:spPr>
          <a:xfrm>
            <a:off x="6308521" y="4043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09"/>
    </mc:Choice>
    <mc:Fallback xmlns="">
      <p:transition spd="slow" advTm="4370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Course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442720"/>
            <a:ext cx="8192770" cy="3017520"/>
          </a:xfrm>
        </p:spPr>
        <p:txBody>
          <a:bodyPr/>
          <a:lstStyle/>
          <a:p>
            <a:pPr lvl="1"/>
            <a:r>
              <a:rPr lang="en-GB" sz="2400" b="1" dirty="0">
                <a:effectLst/>
              </a:rPr>
              <a:t>Part I</a:t>
            </a:r>
            <a:r>
              <a:rPr lang="en-GB" sz="2400" dirty="0"/>
              <a:t>: Ethical, Legal, and Governance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1400" dirty="0"/>
              <a:t>Milestone 1. Notions of Fairness</a:t>
            </a:r>
          </a:p>
          <a:p>
            <a:pPr marL="0" indent="0">
              <a:buNone/>
            </a:pPr>
            <a:r>
              <a:rPr lang="en-GB" sz="1400" dirty="0"/>
              <a:t>	Milestone 2. Legal and Governance aspects of AI </a:t>
            </a:r>
            <a:r>
              <a:rPr lang="en-GB" sz="1400" dirty="0" err="1"/>
              <a:t>Fairnes</a:t>
            </a:r>
            <a:endParaRPr lang="en-GB" sz="1400" dirty="0"/>
          </a:p>
          <a:p>
            <a:pPr marL="0" indent="0">
              <a:buNone/>
            </a:pPr>
            <a:r>
              <a:rPr lang="en-GB" sz="2400" b="1" dirty="0"/>
              <a:t>Part II</a:t>
            </a:r>
            <a:r>
              <a:rPr lang="en-GB" sz="2400" dirty="0"/>
              <a:t>: Technical dimensions in Supervised ML</a:t>
            </a:r>
          </a:p>
          <a:p>
            <a:pPr marL="0" indent="0">
              <a:buNone/>
            </a:pPr>
            <a:r>
              <a:rPr lang="en-GB" sz="1600" dirty="0">
                <a:solidFill>
                  <a:srgbClr val="FF0000"/>
                </a:solidFill>
              </a:rPr>
              <a:t>	</a:t>
            </a:r>
            <a:r>
              <a:rPr lang="en-GB" sz="1400" dirty="0">
                <a:solidFill>
                  <a:srgbClr val="FF0000"/>
                </a:solidFill>
              </a:rPr>
              <a:t>Milestone 3. Sources, Forms, and Quantification</a:t>
            </a:r>
          </a:p>
          <a:p>
            <a:pPr marL="0" indent="0">
              <a:buNone/>
            </a:pPr>
            <a:r>
              <a:rPr lang="en-GB" sz="1400" dirty="0"/>
              <a:t>	Milestone 4. Mitigation</a:t>
            </a:r>
          </a:p>
          <a:p>
            <a:pPr marL="0" indent="0">
              <a:buNone/>
            </a:pPr>
            <a:r>
              <a:rPr lang="en-GB" sz="1400" dirty="0"/>
              <a:t>	Milestone 5. Trade-offs and Interactions with other verticals in Trustworthy AI</a:t>
            </a:r>
          </a:p>
          <a:p>
            <a:pPr lvl="1"/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marL="1320800" lvl="3" indent="-457200">
              <a:buFont typeface="+mj-lt"/>
              <a:buAutoNum type="arabicPeriod"/>
            </a:pPr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lvl="1"/>
            <a:endParaRPr lang="en-GB" sz="2400" dirty="0"/>
          </a:p>
        </p:txBody>
      </p:sp>
      <p:pic>
        <p:nvPicPr>
          <p:cNvPr id="6" name="Picture 5" descr="A picture containing text, umbrella, accessory&#10;&#10;Description automatically generated">
            <a:extLst>
              <a:ext uri="{FF2B5EF4-FFF2-40B4-BE49-F238E27FC236}">
                <a16:creationId xmlns:a16="http://schemas.microsoft.com/office/drawing/2014/main" id="{0BEDFE47-60CD-4D41-8413-FB2DFD550F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4" t="78815" r="45639" b="11111"/>
          <a:stretch/>
        </p:blipFill>
        <p:spPr>
          <a:xfrm>
            <a:off x="5892800" y="448247"/>
            <a:ext cx="2819400" cy="42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29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51"/>
    </mc:Choice>
    <mc:Fallback xmlns="">
      <p:transition spd="slow" advTm="3135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Milestone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7730" y="761813"/>
            <a:ext cx="8428785" cy="4153912"/>
          </a:xfrm>
        </p:spPr>
        <p:txBody>
          <a:bodyPr/>
          <a:lstStyle/>
          <a:p>
            <a:pPr lvl="1"/>
            <a:endParaRPr lang="en-GB" sz="20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b="1" dirty="0"/>
              <a:t>Part 1: Theory 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>
                <a:solidFill>
                  <a:schemeClr val="accent2"/>
                </a:solidFill>
                <a:sym typeface="Wingdings" panose="05000000000000000000" pitchFamily="2" charset="2"/>
              </a:rPr>
              <a:t>S</a:t>
            </a:r>
            <a:r>
              <a:rPr lang="en-GB" sz="2400" dirty="0">
                <a:solidFill>
                  <a:schemeClr val="accent2"/>
                </a:solidFill>
              </a:rPr>
              <a:t>lides + Supporting notebook</a:t>
            </a:r>
            <a:endParaRPr lang="en-GB" sz="2400" dirty="0"/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Real-life examples of bias in algorithms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Type and sources of Bias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Quantification of Bias: Fairness definitions and metrics</a:t>
            </a:r>
          </a:p>
          <a:p>
            <a:pPr marL="1320800" lvl="3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Choosing a metric</a:t>
            </a: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b="1" dirty="0"/>
              <a:t>Part 2: Practice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>
                <a:solidFill>
                  <a:schemeClr val="accent2"/>
                </a:solidFill>
                <a:sym typeface="Wingdings" panose="05000000000000000000" pitchFamily="2" charset="2"/>
              </a:rPr>
              <a:t>Notebooks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Explore the data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Quantify bias manually 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Quantify bias using </a:t>
            </a:r>
            <a:r>
              <a:rPr lang="en-GB" sz="2400" dirty="0" err="1">
                <a:solidFill>
                  <a:srgbClr val="3A3A3A"/>
                </a:solidFill>
                <a:latin typeface="-apple-system"/>
              </a:rPr>
              <a:t>holisticai</a:t>
            </a:r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Getting a confidence interval</a:t>
            </a:r>
          </a:p>
          <a:p>
            <a:pPr lvl="3" indent="0">
              <a:buNone/>
            </a:pPr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marL="1320800" lvl="3" indent="-457200">
              <a:buFont typeface="+mj-lt"/>
              <a:buAutoNum type="arabicPeriod"/>
            </a:pPr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lvl="1"/>
            <a:endParaRPr lang="en-GB" sz="2400" dirty="0"/>
          </a:p>
        </p:txBody>
      </p:sp>
      <p:pic>
        <p:nvPicPr>
          <p:cNvPr id="6" name="Picture 5" descr="A picture containing text, umbrella, accessory&#10;&#10;Description automatically generated">
            <a:extLst>
              <a:ext uri="{FF2B5EF4-FFF2-40B4-BE49-F238E27FC236}">
                <a16:creationId xmlns:a16="http://schemas.microsoft.com/office/drawing/2014/main" id="{0BEDFE47-60CD-4D41-8413-FB2DFD550F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4" t="78815" r="45639" b="11111"/>
          <a:stretch/>
        </p:blipFill>
        <p:spPr>
          <a:xfrm>
            <a:off x="5892800" y="448247"/>
            <a:ext cx="2819400" cy="42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7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40"/>
    </mc:Choice>
    <mc:Fallback xmlns="">
      <p:transition spd="slow" advTm="85240"/>
    </mc:Fallback>
  </mc:AlternateContent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f144880e0222ce0d875f5b6d538bcd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d8f14032b450dcf0b5dfeee191d447cb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D3EDB7-0ABD-4BC6-9C2A-32E4FC10473A}">
  <ds:schemaRefs>
    <ds:schemaRef ds:uri="ddc16f2e-ac79-420b-bf02-152a3fab2b22"/>
    <ds:schemaRef ds:uri="http://purl.org/dc/dcmitype/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e5618448-e42b-40ea-80d2-fe7c2030a18b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AAED0E6-9361-461C-840A-5546723953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c16f2e-ac79-420b-bf02-152a3fab2b22"/>
    <ds:schemaRef ds:uri="e5618448-e42b-40ea-80d2-fe7c2030a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48500</TotalTime>
  <Words>190</Words>
  <Application>Microsoft Office PowerPoint</Application>
  <PresentationFormat>On-screen Show (16:9)</PresentationFormat>
  <Paragraphs>32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-apple-system</vt:lpstr>
      <vt:lpstr>Arial</vt:lpstr>
      <vt:lpstr>Calibri</vt:lpstr>
      <vt:lpstr>Office Theme</vt:lpstr>
      <vt:lpstr>Milestone 3  Sources, Forms, and Quantification of Bias and Discrimination in Supervised Learning </vt:lpstr>
      <vt:lpstr>PowerPoint Presentation</vt:lpstr>
      <vt:lpstr>PowerPoint Presentation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Roseline Polle</cp:lastModifiedBy>
  <cp:revision>236</cp:revision>
  <cp:lastPrinted>2017-11-14T13:34:51Z</cp:lastPrinted>
  <dcterms:created xsi:type="dcterms:W3CDTF">2017-03-06T16:45:41Z</dcterms:created>
  <dcterms:modified xsi:type="dcterms:W3CDTF">2022-10-18T14:10:24Z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0x01010002D22E6A211DCA4BB83824406D28E9C0</vt:lpwstr>
  </property>
</Properties>
</file>

<file path=docProps/thumbnail.jpeg>
</file>